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28"/>
  </p:notesMasterIdLst>
  <p:sldIdLst>
    <p:sldId id="264" r:id="rId2"/>
    <p:sldId id="267" r:id="rId3"/>
    <p:sldId id="268" r:id="rId4"/>
    <p:sldId id="269" r:id="rId5"/>
    <p:sldId id="310" r:id="rId6"/>
    <p:sldId id="274" r:id="rId7"/>
    <p:sldId id="275" r:id="rId8"/>
    <p:sldId id="276" r:id="rId9"/>
    <p:sldId id="277" r:id="rId10"/>
    <p:sldId id="278" r:id="rId11"/>
    <p:sldId id="308" r:id="rId12"/>
    <p:sldId id="309" r:id="rId13"/>
    <p:sldId id="279" r:id="rId14"/>
    <p:sldId id="301" r:id="rId15"/>
    <p:sldId id="302" r:id="rId16"/>
    <p:sldId id="303" r:id="rId17"/>
    <p:sldId id="305" r:id="rId18"/>
    <p:sldId id="307" r:id="rId19"/>
    <p:sldId id="306" r:id="rId20"/>
    <p:sldId id="304" r:id="rId21"/>
    <p:sldId id="282" r:id="rId22"/>
    <p:sldId id="283" r:id="rId23"/>
    <p:sldId id="284" r:id="rId24"/>
    <p:sldId id="286" r:id="rId25"/>
    <p:sldId id="287" r:id="rId26"/>
    <p:sldId id="27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A1D"/>
    <a:srgbClr val="FF33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9" autoAdjust="0"/>
    <p:restoredTop sz="94832" autoAdjust="0"/>
  </p:normalViewPr>
  <p:slideViewPr>
    <p:cSldViewPr>
      <p:cViewPr>
        <p:scale>
          <a:sx n="66" d="100"/>
          <a:sy n="66" d="100"/>
        </p:scale>
        <p:origin x="-2304" y="-9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E2FE0-E9D5-4738-BE2B-1A2999D5BE6C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F80DD-D848-4504-A8F1-80688A7B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161607B-41C0-4E42-8B64-8473902F9432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7A693D1-C28E-4AFE-9C59-AC828693E6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sksoftheworld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latin typeface="Californian FB" pitchFamily="18" charset="0"/>
                <a:cs typeface="Calibri" pitchFamily="34" charset="0"/>
              </a:rPr>
              <a:t>Masks of Latin America</a:t>
            </a:r>
            <a:br>
              <a:rPr lang="en-US" sz="4000" b="1" dirty="0" smtClean="0">
                <a:latin typeface="Californian FB" pitchFamily="18" charset="0"/>
                <a:cs typeface="Calibri" pitchFamily="34" charset="0"/>
              </a:rPr>
            </a:br>
            <a:r>
              <a:rPr lang="en-US" sz="2500" b="1" dirty="0" smtClean="0">
                <a:latin typeface="Californian FB" pitchFamily="18" charset="0"/>
                <a:cs typeface="Calibri" pitchFamily="34" charset="0"/>
              </a:rPr>
              <a:t>A Visual Collection by Bob </a:t>
            </a:r>
            <a:r>
              <a:rPr lang="en-US" sz="2500" b="1" dirty="0" err="1" smtClean="0">
                <a:latin typeface="Californian FB" pitchFamily="18" charset="0"/>
                <a:cs typeface="Calibri" pitchFamily="34" charset="0"/>
              </a:rPr>
              <a:t>Ibold</a:t>
            </a:r>
            <a:r>
              <a:rPr lang="en-US" sz="2500" b="1" dirty="0" smtClean="0">
                <a:latin typeface="Californian FB" pitchFamily="18" charset="0"/>
                <a:cs typeface="Calibri" pitchFamily="34" charset="0"/>
              </a:rPr>
              <a:t/>
            </a:r>
            <a:br>
              <a:rPr lang="en-US" sz="2500" b="1" dirty="0" smtClean="0">
                <a:latin typeface="Californian FB" pitchFamily="18" charset="0"/>
                <a:cs typeface="Calibri" pitchFamily="34" charset="0"/>
              </a:rPr>
            </a:br>
            <a:r>
              <a:rPr lang="en-US" sz="2500" b="1" dirty="0" smtClean="0">
                <a:latin typeface="Californian FB" pitchFamily="18" charset="0"/>
                <a:cs typeface="Calibri" pitchFamily="34" charset="0"/>
              </a:rPr>
              <a:t/>
            </a:r>
            <a:br>
              <a:rPr lang="en-US" sz="2500" b="1" dirty="0" smtClean="0">
                <a:latin typeface="Californian FB" pitchFamily="18" charset="0"/>
                <a:cs typeface="Calibri" pitchFamily="34" charset="0"/>
              </a:rPr>
            </a:br>
            <a:endParaRPr lang="en-US" sz="2500" b="1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Californian FB" pitchFamily="18" charset="0"/>
                <a:cs typeface="Calibri" pitchFamily="34" charset="0"/>
              </a:rPr>
              <a:t>UNM Latin American &amp; Iberian Institute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4600" y="0"/>
            <a:ext cx="2514600" cy="838200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Ecuador</a:t>
            </a:r>
            <a:r>
              <a:rPr lang="en-US" sz="4000" b="1" dirty="0" smtClean="0">
                <a:latin typeface="Californian FB" pitchFamily="18" charset="0"/>
                <a:cs typeface="Calibri" pitchFamily="34" charset="0"/>
              </a:rPr>
              <a:t>	</a:t>
            </a:r>
            <a:endParaRPr lang="en-US" sz="4000" b="1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324600" y="914400"/>
            <a:ext cx="2514600" cy="48434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Ecuadorian Dog mask.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Highland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Quichua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people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Pinchincha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,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Ecuador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15 inches deep, painted wood.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6" name="Picture 5" descr="Ecuado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214880"/>
            <a:ext cx="3733800" cy="3982720"/>
          </a:xfrm>
          <a:prstGeom prst="rect">
            <a:avLst/>
          </a:prstGeom>
        </p:spPr>
      </p:pic>
      <p:pic>
        <p:nvPicPr>
          <p:cNvPr id="7" name="Picture 6" descr="Ecuador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3456" y="304800"/>
            <a:ext cx="1567543" cy="1828800"/>
          </a:xfrm>
          <a:prstGeom prst="rect">
            <a:avLst/>
          </a:prstGeom>
        </p:spPr>
      </p:pic>
      <p:pic>
        <p:nvPicPr>
          <p:cNvPr id="9" name="Picture 8" descr="Ecuador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304800"/>
            <a:ext cx="1828800" cy="2194560"/>
          </a:xfrm>
          <a:prstGeom prst="rect">
            <a:avLst/>
          </a:prstGeom>
        </p:spPr>
      </p:pic>
      <p:pic>
        <p:nvPicPr>
          <p:cNvPr id="10" name="Content Placeholder 13" descr="LatinAmerican_Argenti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4600" y="0"/>
            <a:ext cx="2514600" cy="838200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Ecuador</a:t>
            </a:r>
            <a:r>
              <a:rPr lang="en-US" sz="4000" b="1" dirty="0" smtClean="0">
                <a:latin typeface="Californian FB" pitchFamily="18" charset="0"/>
                <a:cs typeface="Calibri" pitchFamily="34" charset="0"/>
              </a:rPr>
              <a:t>	</a:t>
            </a:r>
            <a:endParaRPr lang="en-US" sz="4000" b="1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324600" y="914400"/>
            <a:ext cx="2514600" cy="48434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Diablo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Umo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mask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Quechua people, Ecuador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26 inches, colored fabrics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6" name="Picture 5" descr="Ecuado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04800"/>
            <a:ext cx="3862805" cy="5871465"/>
          </a:xfrm>
          <a:prstGeom prst="rect">
            <a:avLst/>
          </a:prstGeom>
        </p:spPr>
      </p:pic>
      <p:pic>
        <p:nvPicPr>
          <p:cNvPr id="10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4600" y="0"/>
            <a:ext cx="2514600" cy="838200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Ecuador</a:t>
            </a:r>
            <a:r>
              <a:rPr lang="en-US" sz="4000" b="1" dirty="0" smtClean="0">
                <a:latin typeface="Californian FB" pitchFamily="18" charset="0"/>
                <a:cs typeface="Calibri" pitchFamily="34" charset="0"/>
              </a:rPr>
              <a:t>	</a:t>
            </a:r>
            <a:endParaRPr lang="en-US" sz="4000" b="1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324600" y="914400"/>
            <a:ext cx="2514600" cy="48434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Character mask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Quechua people,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Cotopoxi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, Ecuador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16 inches, painted wood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6" name="Picture 5" descr="Ecuado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043" y="304800"/>
            <a:ext cx="3463918" cy="5871465"/>
          </a:xfrm>
          <a:prstGeom prst="rect">
            <a:avLst/>
          </a:prstGeom>
        </p:spPr>
      </p:pic>
      <p:pic>
        <p:nvPicPr>
          <p:cNvPr id="10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819400" cy="838200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Guatemala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Tecun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Uman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Mask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Guatemala</a:t>
            </a:r>
            <a:endParaRPr lang="en-US" sz="2000" b="1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8.5 inches, painted wood, 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glass</a:t>
            </a:r>
            <a:endParaRPr lang="en-US" sz="2000" b="1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6" name="Picture 5" descr="Guatemal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17120"/>
            <a:ext cx="4267200" cy="5959856"/>
          </a:xfrm>
          <a:prstGeom prst="rect">
            <a:avLst/>
          </a:prstGeom>
        </p:spPr>
      </p:pic>
      <p:pic>
        <p:nvPicPr>
          <p:cNvPr id="8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819400" cy="838200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Guatemala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err="1" smtClean="0">
                <a:latin typeface="Californian FB" pitchFamily="18" charset="0"/>
              </a:rPr>
              <a:t>Xacalcoje</a:t>
            </a:r>
            <a:r>
              <a:rPr lang="en-US" sz="2000" dirty="0" smtClean="0">
                <a:latin typeface="Californian FB" pitchFamily="18" charset="0"/>
              </a:rPr>
              <a:t> Mask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fornian FB" pitchFamily="18" charset="0"/>
              </a:rPr>
              <a:t>Totonicapán, Guatemala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fornian FB" pitchFamily="18" charset="0"/>
              </a:rPr>
              <a:t>8.5 inches, wood</a:t>
            </a:r>
            <a:endParaRPr lang="en-US" sz="2000" dirty="0">
              <a:latin typeface="Californian FB" pitchFamily="18" charset="0"/>
            </a:endParaRPr>
          </a:p>
        </p:txBody>
      </p:sp>
      <p:pic>
        <p:nvPicPr>
          <p:cNvPr id="6" name="Picture 5" descr="Guatemal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913" y="317120"/>
            <a:ext cx="3701773" cy="5959856"/>
          </a:xfrm>
          <a:prstGeom prst="rect">
            <a:avLst/>
          </a:prstGeom>
        </p:spPr>
      </p:pic>
      <p:pic>
        <p:nvPicPr>
          <p:cNvPr id="8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819400" cy="838200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Guatemala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err="1" smtClean="0">
                <a:latin typeface="Californian FB" pitchFamily="18" charset="0"/>
              </a:rPr>
              <a:t>Torito</a:t>
            </a:r>
            <a:r>
              <a:rPr lang="en-US" sz="2000" dirty="0" smtClean="0">
                <a:latin typeface="Californian FB" pitchFamily="18" charset="0"/>
              </a:rPr>
              <a:t> dance, Guatemala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fornian FB" pitchFamily="18" charset="0"/>
              </a:rPr>
              <a:t>8.5 </a:t>
            </a:r>
            <a:r>
              <a:rPr lang="en-US" sz="2000" dirty="0" smtClean="0">
                <a:latin typeface="Californian FB" pitchFamily="18" charset="0"/>
              </a:rPr>
              <a:t>inches, </a:t>
            </a:r>
            <a:r>
              <a:rPr lang="en-US" sz="2000" dirty="0" smtClean="0">
                <a:latin typeface="Californian FB" pitchFamily="18" charset="0"/>
              </a:rPr>
              <a:t>painted wood</a:t>
            </a:r>
            <a:endParaRPr lang="en-US" sz="2000" dirty="0">
              <a:latin typeface="Californian FB" pitchFamily="18" charset="0"/>
            </a:endParaRPr>
          </a:p>
        </p:txBody>
      </p:sp>
      <p:pic>
        <p:nvPicPr>
          <p:cNvPr id="6" name="Picture 5" descr="Guatemal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913" y="767503"/>
            <a:ext cx="3701773" cy="5059089"/>
          </a:xfrm>
          <a:prstGeom prst="rect">
            <a:avLst/>
          </a:prstGeom>
        </p:spPr>
      </p:pic>
      <p:pic>
        <p:nvPicPr>
          <p:cNvPr id="8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819400" cy="838200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Guatemala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fornian FB" pitchFamily="18" charset="0"/>
              </a:rPr>
              <a:t>San Cristobal </a:t>
            </a:r>
            <a:r>
              <a:rPr lang="en-US" sz="2000" dirty="0" err="1" smtClean="0">
                <a:latin typeface="Californian FB" pitchFamily="18" charset="0"/>
              </a:rPr>
              <a:t>Totonicapan</a:t>
            </a:r>
            <a:r>
              <a:rPr lang="en-US" sz="2000" dirty="0" smtClean="0">
                <a:latin typeface="Californian FB" pitchFamily="18" charset="0"/>
              </a:rPr>
              <a:t>, Guatemala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fornian FB" pitchFamily="18" charset="0"/>
              </a:rPr>
              <a:t>8.5 </a:t>
            </a:r>
            <a:r>
              <a:rPr lang="en-US" sz="2000" dirty="0" smtClean="0">
                <a:latin typeface="Californian FB" pitchFamily="18" charset="0"/>
              </a:rPr>
              <a:t>inches, </a:t>
            </a:r>
            <a:r>
              <a:rPr lang="en-US" sz="2000" dirty="0" smtClean="0">
                <a:latin typeface="Californian FB" pitchFamily="18" charset="0"/>
              </a:rPr>
              <a:t>painted wood</a:t>
            </a:r>
            <a:endParaRPr lang="en-US" sz="2000" dirty="0">
              <a:latin typeface="Californian FB" pitchFamily="18" charset="0"/>
            </a:endParaRPr>
          </a:p>
        </p:txBody>
      </p:sp>
      <p:pic>
        <p:nvPicPr>
          <p:cNvPr id="6" name="Picture 5" descr="Guatemal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754" y="767503"/>
            <a:ext cx="3236091" cy="5059089"/>
          </a:xfrm>
          <a:prstGeom prst="rect">
            <a:avLst/>
          </a:prstGeom>
        </p:spPr>
      </p:pic>
      <p:pic>
        <p:nvPicPr>
          <p:cNvPr id="8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Mexico</a:t>
            </a:r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	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Rooster mask. 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Carpinteros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, Hidalgo, Mexico.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11.5 inches long, painted wood.</a:t>
            </a:r>
          </a:p>
        </p:txBody>
      </p:sp>
      <p:pic>
        <p:nvPicPr>
          <p:cNvPr id="6" name="Picture 5" descr="Mexico_1`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27290"/>
            <a:ext cx="3276600" cy="5940159"/>
          </a:xfrm>
          <a:prstGeom prst="rect">
            <a:avLst/>
          </a:prstGeom>
        </p:spPr>
      </p:pic>
      <p:pic>
        <p:nvPicPr>
          <p:cNvPr id="8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Mexico</a:t>
            </a:r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	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Xantolo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mask  for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Día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de los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Muertos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8 inches, wood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6" name="Picture 5" descr="Mexico_1`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06070"/>
            <a:ext cx="4267200" cy="5902960"/>
          </a:xfrm>
          <a:prstGeom prst="rect">
            <a:avLst/>
          </a:prstGeom>
        </p:spPr>
      </p:pic>
      <p:pic>
        <p:nvPicPr>
          <p:cNvPr id="8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Mexico</a:t>
            </a:r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	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Mexican Macho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Mula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mask  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Costa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Chica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, Guerrero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8.5 inches, painted leather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6" name="Picture 5" descr="Mexico_1`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33516"/>
            <a:ext cx="4038600" cy="6031844"/>
          </a:xfrm>
          <a:prstGeom prst="rect">
            <a:avLst/>
          </a:prstGeom>
        </p:spPr>
      </p:pic>
      <p:pic>
        <p:nvPicPr>
          <p:cNvPr id="8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latin typeface="Californian FB" pitchFamily="18" charset="0"/>
                <a:cs typeface="Calibri" pitchFamily="34" charset="0"/>
              </a:rPr>
              <a:t>This presentation will cover…</a:t>
            </a:r>
            <a:endParaRPr lang="en-US" sz="4000" b="1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latin typeface="Californian FB" pitchFamily="18" charset="0"/>
                <a:cs typeface="Calibri" pitchFamily="34" charset="0"/>
              </a:rPr>
              <a:t> </a:t>
            </a:r>
            <a:r>
              <a:rPr lang="en-US" sz="3000" dirty="0" smtClean="0">
                <a:latin typeface="Californian FB" pitchFamily="18" charset="0"/>
                <a:cs typeface="Calibri" pitchFamily="34" charset="0"/>
              </a:rPr>
              <a:t>Masks from Bob </a:t>
            </a:r>
            <a:r>
              <a:rPr lang="en-US" sz="3000" dirty="0" err="1" smtClean="0">
                <a:latin typeface="Californian FB" pitchFamily="18" charset="0"/>
                <a:cs typeface="Calibri" pitchFamily="34" charset="0"/>
              </a:rPr>
              <a:t>Ibold’s</a:t>
            </a:r>
            <a:r>
              <a:rPr lang="en-US" sz="3000" dirty="0" smtClean="0">
                <a:latin typeface="Californian FB" pitchFamily="18" charset="0"/>
                <a:cs typeface="Calibri" pitchFamily="34" charset="0"/>
              </a:rPr>
              <a:t> online collection of “Masks from around the world.”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latin typeface="Californian FB" pitchFamily="18" charset="0"/>
                <a:cs typeface="Calibri" pitchFamily="34" charset="0"/>
              </a:rPr>
              <a:t>The following are examples of masks from many different Latin American countries, </a:t>
            </a:r>
            <a:r>
              <a:rPr lang="en-US" sz="3000" dirty="0" smtClean="0">
                <a:latin typeface="Californian FB" pitchFamily="18" charset="0"/>
                <a:cs typeface="Calibri" pitchFamily="34" charset="0"/>
              </a:rPr>
              <a:t>including </a:t>
            </a:r>
            <a:r>
              <a:rPr lang="en-US" sz="3000" dirty="0" smtClean="0">
                <a:latin typeface="Californian FB" pitchFamily="18" charset="0"/>
                <a:cs typeface="Calibri" pitchFamily="34" charset="0"/>
              </a:rPr>
              <a:t>Argentina</a:t>
            </a:r>
            <a:r>
              <a:rPr lang="en-US" sz="3000" dirty="0" smtClean="0">
                <a:latin typeface="Californian FB" pitchFamily="18" charset="0"/>
                <a:cs typeface="Calibri" pitchFamily="34" charset="0"/>
              </a:rPr>
              <a:t>, Bolivia, Brazil, Colombia, Cuba, Dominican Republic, Ecuador, Guatemala</a:t>
            </a:r>
            <a:r>
              <a:rPr lang="en-US" sz="3000" dirty="0" smtClean="0">
                <a:latin typeface="Californian FB" pitchFamily="18" charset="0"/>
                <a:cs typeface="Calibri" pitchFamily="34" charset="0"/>
              </a:rPr>
              <a:t>, </a:t>
            </a:r>
            <a:r>
              <a:rPr lang="en-US" sz="3000" dirty="0" smtClean="0">
                <a:latin typeface="Californian FB" pitchFamily="18" charset="0"/>
                <a:cs typeface="Calibri" pitchFamily="34" charset="0"/>
              </a:rPr>
              <a:t>Mexico, Nicaragua, Panama, Peru, Puerto Rico, Paraguay, and Venezuela. </a:t>
            </a:r>
            <a:endParaRPr lang="en-US" sz="3000" dirty="0" smtClean="0">
              <a:latin typeface="Californian FB" pitchFamily="18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endParaRPr lang="en-US" sz="3000" dirty="0" smtClean="0">
              <a:latin typeface="Californian FB" pitchFamily="18" charset="0"/>
              <a:cs typeface="Calibri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3000" dirty="0" smtClean="0">
              <a:latin typeface="Californian FB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4600" y="228600"/>
            <a:ext cx="2514600" cy="838200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Mexico</a:t>
            </a:r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	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324600" y="1143000"/>
            <a:ext cx="2514600" cy="48434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Mexican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Chapayeka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Mask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Yaqui people, Sonora, Mexico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14 inches, goatskin helmet, painted wood face, cardboard crown, horse hair beard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6" name="Picture 5" descr="Mexico_1`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04800"/>
            <a:ext cx="3089714" cy="5940159"/>
          </a:xfrm>
          <a:prstGeom prst="rect">
            <a:avLst/>
          </a:prstGeom>
        </p:spPr>
      </p:pic>
      <p:pic>
        <p:nvPicPr>
          <p:cNvPr id="8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41148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Nicaragua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Tourist mask.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7 inches, carved gourd.</a:t>
            </a:r>
          </a:p>
        </p:txBody>
      </p:sp>
      <p:pic>
        <p:nvPicPr>
          <p:cNvPr id="6" name="Picture 5" descr="Nicaragu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399" y="378458"/>
            <a:ext cx="4495801" cy="5859528"/>
          </a:xfrm>
          <a:prstGeom prst="rect">
            <a:avLst/>
          </a:prstGeom>
        </p:spPr>
      </p:pic>
      <p:pic>
        <p:nvPicPr>
          <p:cNvPr id="10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Panama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Animal mask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Wounaan-Embera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culture, Darien Province.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10 inches, woven palm.</a:t>
            </a:r>
          </a:p>
        </p:txBody>
      </p:sp>
      <p:pic>
        <p:nvPicPr>
          <p:cNvPr id="6" name="Picture 5" descr="Panam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" y="381000"/>
            <a:ext cx="4157595" cy="5848350"/>
          </a:xfrm>
          <a:prstGeom prst="rect">
            <a:avLst/>
          </a:prstGeom>
        </p:spPr>
      </p:pic>
      <p:pic>
        <p:nvPicPr>
          <p:cNvPr id="10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Peru</a:t>
            </a:r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	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Mummy bundle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mask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Chancay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culture,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/>
            </a:r>
            <a:b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</a:b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Pre-Columbian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Peru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9 inches, painted wood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6" name="Picture 5" descr="Peru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1" y="1066800"/>
            <a:ext cx="4051235" cy="5172076"/>
          </a:xfrm>
          <a:prstGeom prst="rect">
            <a:avLst/>
          </a:prstGeom>
        </p:spPr>
      </p:pic>
      <p:pic>
        <p:nvPicPr>
          <p:cNvPr id="7" name="Picture 6" descr="Peru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124200"/>
            <a:ext cx="1428750" cy="3133725"/>
          </a:xfrm>
          <a:prstGeom prst="rect">
            <a:avLst/>
          </a:prstGeom>
        </p:spPr>
      </p:pic>
      <p:pic>
        <p:nvPicPr>
          <p:cNvPr id="10" name="Content Placeholder 13" descr="LatinAmerican_Argenti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Paraguay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Rabbit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mask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Chiriguanos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Indians,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Paraguay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13 inches,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wood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6" name="Picture 5" descr="Paraguay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0238" y="1447800"/>
            <a:ext cx="1439562" cy="2130552"/>
          </a:xfrm>
          <a:prstGeom prst="rect">
            <a:avLst/>
          </a:prstGeom>
        </p:spPr>
      </p:pic>
      <p:pic>
        <p:nvPicPr>
          <p:cNvPr id="7" name="Picture 6" descr="Paraguay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24434"/>
            <a:ext cx="3886200" cy="5881116"/>
          </a:xfrm>
          <a:prstGeom prst="rect">
            <a:avLst/>
          </a:prstGeom>
        </p:spPr>
      </p:pic>
      <p:pic>
        <p:nvPicPr>
          <p:cNvPr id="8" name="Picture 7" descr="Paraguay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33800"/>
            <a:ext cx="1418492" cy="2514600"/>
          </a:xfrm>
          <a:prstGeom prst="rect">
            <a:avLst/>
          </a:prstGeom>
        </p:spPr>
      </p:pic>
      <p:pic>
        <p:nvPicPr>
          <p:cNvPr id="10" name="Content Placeholder 13" descr="LatinAmerican_Argenti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1417" y="3505200"/>
            <a:ext cx="2478369" cy="2590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819400" cy="838200"/>
          </a:xfrm>
        </p:spPr>
        <p:txBody>
          <a:bodyPr>
            <a:normAutofit/>
          </a:bodyPr>
          <a:lstStyle/>
          <a:p>
            <a:pPr algn="l"/>
            <a:r>
              <a:rPr lang="en-US" sz="4400" b="1" u="sng" dirty="0" smtClean="0">
                <a:latin typeface="Californian FB" pitchFamily="18" charset="0"/>
                <a:cs typeface="Calibri" pitchFamily="34" charset="0"/>
              </a:rPr>
              <a:t>Venezuela</a:t>
            </a:r>
            <a:endParaRPr lang="en-US" b="1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Diablo mask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Festival of Corpus Christi, Venezuela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22 inches wide, painted </a:t>
            </a:r>
            <a:r>
              <a:rPr lang="en-US" sz="2000" dirty="0" err="1" smtClean="0">
                <a:latin typeface="Californian FB" pitchFamily="18" charset="0"/>
                <a:cs typeface="Calibri" pitchFamily="34" charset="0"/>
              </a:rPr>
              <a:t>papier</a:t>
            </a: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 </a:t>
            </a:r>
            <a:r>
              <a:rPr lang="en-US" sz="2000" dirty="0" err="1" smtClean="0">
                <a:latin typeface="Californian FB" pitchFamily="18" charset="0"/>
                <a:cs typeface="Calibri" pitchFamily="34" charset="0"/>
              </a:rPr>
              <a:t>mâché</a:t>
            </a:r>
            <a:endParaRPr lang="en-US" sz="2000" dirty="0" smtClean="0"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6" name="Picture 5" descr="Venezuel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99" y="1175384"/>
            <a:ext cx="4419601" cy="5082542"/>
          </a:xfrm>
          <a:prstGeom prst="rect">
            <a:avLst/>
          </a:prstGeom>
        </p:spPr>
      </p:pic>
      <p:pic>
        <p:nvPicPr>
          <p:cNvPr id="7" name="Picture 6" descr="Venezuela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733800"/>
            <a:ext cx="1206088" cy="2476500"/>
          </a:xfrm>
          <a:prstGeom prst="rect">
            <a:avLst/>
          </a:prstGeom>
        </p:spPr>
      </p:pic>
      <p:pic>
        <p:nvPicPr>
          <p:cNvPr id="10" name="Content Placeholder 13" descr="LatinAmerican_Argenti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alifornian FB" pitchFamily="18" charset="0"/>
                <a:cs typeface="Calibri" pitchFamily="34" charset="0"/>
              </a:rPr>
              <a:t>Acknowledgment</a:t>
            </a:r>
            <a:endParaRPr lang="en-US" sz="4000" b="1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Bob </a:t>
            </a:r>
            <a:r>
              <a:rPr lang="en-US" sz="2000" dirty="0" err="1" smtClean="0">
                <a:latin typeface="Californian FB" pitchFamily="18" charset="0"/>
                <a:cs typeface="Calibri" pitchFamily="34" charset="0"/>
              </a:rPr>
              <a:t>Ibold</a:t>
            </a: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 is the curator and owner behind the website “Masks from around the world,” a rich digital collection of masks representing cultures of nearly every continent</a:t>
            </a: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.  The masks presented here are only a sliver of the images available online.</a:t>
            </a:r>
            <a:endParaRPr lang="en-US" sz="2000" dirty="0" smtClean="0">
              <a:latin typeface="Californian FB" pitchFamily="18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For more information about this collection, visit </a:t>
            </a:r>
            <a:r>
              <a:rPr lang="en-US" sz="2000" dirty="0" smtClean="0">
                <a:latin typeface="Californian FB" pitchFamily="18" charset="0"/>
                <a:cs typeface="Calibri" pitchFamily="34" charset="0"/>
                <a:hlinkClick r:id="rId2"/>
              </a:rPr>
              <a:t>www.masksoftheworld.com</a:t>
            </a:r>
            <a:endParaRPr lang="en-US" sz="2000" dirty="0" smtClean="0">
              <a:latin typeface="Californian FB" pitchFamily="18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Please note that all images (with the exception of the maps) and their descriptions presented in </a:t>
            </a: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this </a:t>
            </a: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slide show are reproduced </a:t>
            </a: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with </a:t>
            </a:r>
            <a:r>
              <a:rPr lang="en-US" sz="2000" dirty="0" err="1" smtClean="0">
                <a:latin typeface="Californian FB" pitchFamily="18" charset="0"/>
                <a:cs typeface="Calibri" pitchFamily="34" charset="0"/>
              </a:rPr>
              <a:t>Ibold’s</a:t>
            </a:r>
            <a:r>
              <a:rPr lang="en-US" sz="2000" dirty="0" smtClean="0">
                <a:latin typeface="Californian FB" pitchFamily="18" charset="0"/>
                <a:cs typeface="Calibri" pitchFamily="34" charset="0"/>
              </a:rPr>
              <a:t> permission.  Please contact him directly if you intend to re-use or redistribute this content.</a:t>
            </a:r>
            <a:endParaRPr lang="en-US" sz="2000" dirty="0" smtClean="0">
              <a:latin typeface="Californian FB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Argentina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Wichi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People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Northern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Argentina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9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inches,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painted wood</a:t>
            </a:r>
            <a:endParaRPr lang="en-US" sz="2000" dirty="0"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7" name="Content Placeholder 6" descr="DSC_008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787"/>
            <a:ext cx="4038600" cy="6017513"/>
          </a:xfrm>
        </p:spPr>
      </p:pic>
      <p:pic>
        <p:nvPicPr>
          <p:cNvPr id="11" name="Picture 10" descr="argentina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276600"/>
            <a:ext cx="1447800" cy="2951480"/>
          </a:xfrm>
          <a:prstGeom prst="rect">
            <a:avLst/>
          </a:prstGeom>
        </p:spPr>
      </p:pic>
      <p:pic>
        <p:nvPicPr>
          <p:cNvPr id="12" name="Picture 11" descr="argentina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81000"/>
            <a:ext cx="1447800" cy="2784231"/>
          </a:xfrm>
          <a:prstGeom prst="rect">
            <a:avLst/>
          </a:prstGeom>
        </p:spPr>
      </p:pic>
      <p:pic>
        <p:nvPicPr>
          <p:cNvPr id="8" name="Content Placeholder 13" descr="LatinAmerican_Argenti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Bolivia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Devil 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Mask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Carnival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, Oruro, 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Bolivia</a:t>
            </a:r>
            <a:endParaRPr lang="en-US" sz="2000" b="1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9.5 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inches, painted plastered 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cloth</a:t>
            </a:r>
            <a:endParaRPr lang="en-US" sz="2000" b="1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8" name="Picture 7" descr="Bolivi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48106"/>
            <a:ext cx="3962400" cy="5890769"/>
          </a:xfrm>
          <a:prstGeom prst="rect">
            <a:avLst/>
          </a:prstGeom>
        </p:spPr>
      </p:pic>
      <p:pic>
        <p:nvPicPr>
          <p:cNvPr id="10" name="Picture 9" descr="Bolivia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1520" y="1371600"/>
            <a:ext cx="1554480" cy="2590800"/>
          </a:xfrm>
          <a:prstGeom prst="rect">
            <a:avLst/>
          </a:prstGeom>
        </p:spPr>
      </p:pic>
      <p:pic>
        <p:nvPicPr>
          <p:cNvPr id="11" name="Picture 10" descr="Bolivia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9214" y="4038600"/>
            <a:ext cx="1496786" cy="2235200"/>
          </a:xfrm>
          <a:prstGeom prst="rect">
            <a:avLst/>
          </a:prstGeom>
        </p:spPr>
      </p:pic>
      <p:pic>
        <p:nvPicPr>
          <p:cNvPr id="13" name="Content Placeholder 13" descr="LatinAmerican_Argenti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Bolivia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Condor Mask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Carnival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, Oruro, 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Bolivia</a:t>
            </a:r>
            <a:endParaRPr lang="en-US" sz="2000" b="1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15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.5 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inches, painted 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metal</a:t>
            </a:r>
            <a:endParaRPr lang="en-US" sz="2000" b="1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8" name="Picture 7" descr="Bolivi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95656"/>
            <a:ext cx="4419600" cy="5981192"/>
          </a:xfrm>
          <a:prstGeom prst="rect">
            <a:avLst/>
          </a:prstGeom>
        </p:spPr>
      </p:pic>
      <p:pic>
        <p:nvPicPr>
          <p:cNvPr id="13" name="Content Placeholder 13" descr="LatinAmerican_Argen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Brazil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Brazilian Parrot mask 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Carnival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,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Brazil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6 inches, rigid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papier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mâché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, paint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7" name="Picture 6" descr="Brazil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260" y="914400"/>
            <a:ext cx="4105349" cy="5295900"/>
          </a:xfrm>
          <a:prstGeom prst="rect">
            <a:avLst/>
          </a:prstGeom>
        </p:spPr>
      </p:pic>
      <p:pic>
        <p:nvPicPr>
          <p:cNvPr id="9" name="Picture 8" descr="Brazil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057400"/>
            <a:ext cx="1434728" cy="2286000"/>
          </a:xfrm>
          <a:prstGeom prst="rect">
            <a:avLst/>
          </a:prstGeom>
        </p:spPr>
      </p:pic>
      <p:pic>
        <p:nvPicPr>
          <p:cNvPr id="12" name="Picture 11" descr="Brazil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4419600"/>
            <a:ext cx="1421347" cy="1828800"/>
          </a:xfrm>
          <a:prstGeom prst="rect">
            <a:avLst/>
          </a:prstGeom>
        </p:spPr>
      </p:pic>
      <p:pic>
        <p:nvPicPr>
          <p:cNvPr id="10" name="Content Placeholder 13" descr="LatinAmerican_Argenti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1634" y="3505427"/>
            <a:ext cx="2477933" cy="2590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Colombia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Character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mask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Colombia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9 inches, painted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wood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8" name="Picture 7" descr="Colombi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4142372" cy="5895976"/>
          </a:xfrm>
          <a:prstGeom prst="rect">
            <a:avLst/>
          </a:prstGeom>
        </p:spPr>
      </p:pic>
      <p:pic>
        <p:nvPicPr>
          <p:cNvPr id="10" name="Picture 9" descr="colombia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6409" y="838200"/>
            <a:ext cx="1399592" cy="3200400"/>
          </a:xfrm>
          <a:prstGeom prst="rect">
            <a:avLst/>
          </a:prstGeom>
        </p:spPr>
      </p:pic>
      <p:pic>
        <p:nvPicPr>
          <p:cNvPr id="11" name="Picture 10" descr="colombia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8428" y="4114800"/>
            <a:ext cx="1390234" cy="2122424"/>
          </a:xfrm>
          <a:prstGeom prst="rect">
            <a:avLst/>
          </a:prstGeom>
        </p:spPr>
      </p:pic>
      <p:pic>
        <p:nvPicPr>
          <p:cNvPr id="9" name="Content Placeholder 13" descr="LatinAmerican_Argenti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1634" y="3505427"/>
            <a:ext cx="2477933" cy="2590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Cuba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Cuban Devil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mask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Cuba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18 inches wide from </a:t>
            </a:r>
            <a:b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</a:b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tip to tip of horns, </a:t>
            </a:r>
            <a:b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</a:b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painted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paper-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mâché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.</a:t>
            </a:r>
            <a:endParaRPr lang="en-US" sz="2000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  <a:p>
            <a:endParaRPr lang="en-US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7" name="Picture 6" descr="Cuba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304800"/>
            <a:ext cx="1295400" cy="2209800"/>
          </a:xfrm>
          <a:prstGeom prst="rect">
            <a:avLst/>
          </a:prstGeom>
        </p:spPr>
      </p:pic>
      <p:pic>
        <p:nvPicPr>
          <p:cNvPr id="6" name="Picture 5" descr="Cuba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905000"/>
            <a:ext cx="4493401" cy="4283709"/>
          </a:xfrm>
          <a:prstGeom prst="rect">
            <a:avLst/>
          </a:prstGeom>
        </p:spPr>
      </p:pic>
      <p:pic>
        <p:nvPicPr>
          <p:cNvPr id="9" name="Content Placeholder 13" descr="LatinAmerican_Argenti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1634" y="3505427"/>
            <a:ext cx="2477933" cy="2590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4600" y="0"/>
            <a:ext cx="2667000" cy="13716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Californian FB" pitchFamily="18" charset="0"/>
                <a:cs typeface="Calibri" pitchFamily="34" charset="0"/>
              </a:rPr>
              <a:t>Dominican </a:t>
            </a:r>
            <a:r>
              <a:rPr lang="en-US" sz="4000" b="1" u="sng" dirty="0" smtClean="0">
                <a:latin typeface="Californian FB" pitchFamily="18" charset="0"/>
                <a:cs typeface="Calibri" pitchFamily="34" charset="0"/>
              </a:rPr>
              <a:t>Republic</a:t>
            </a:r>
            <a:endParaRPr lang="en-US" sz="4000" b="1" u="sng" dirty="0">
              <a:latin typeface="Californian FB" pitchFamily="18" charset="0"/>
              <a:cs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324600" y="1447800"/>
            <a:ext cx="2514600" cy="4005263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Lechone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 mask.  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Santiago, Dominican Republic.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24 inches, painted paper </a:t>
            </a:r>
            <a:r>
              <a:rPr lang="en-US" sz="2000" b="1" dirty="0" err="1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mâché</a:t>
            </a: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  <a:latin typeface="Californian FB" pitchFamily="18" charset="0"/>
                <a:cs typeface="Calibri" pitchFamily="34" charset="0"/>
              </a:rPr>
              <a:t>.</a:t>
            </a:r>
            <a:endParaRPr lang="en-US" sz="2000" b="1" dirty="0" smtClean="0">
              <a:solidFill>
                <a:schemeClr val="tx1">
                  <a:lumMod val="85000"/>
                </a:schemeClr>
              </a:solidFill>
              <a:latin typeface="Californian FB" pitchFamily="18" charset="0"/>
              <a:cs typeface="Calibri" pitchFamily="34" charset="0"/>
            </a:endParaRPr>
          </a:p>
        </p:txBody>
      </p:sp>
      <p:pic>
        <p:nvPicPr>
          <p:cNvPr id="6" name="Picture 5" descr="Dominican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87856"/>
            <a:ext cx="3505200" cy="4860544"/>
          </a:xfrm>
          <a:prstGeom prst="rect">
            <a:avLst/>
          </a:prstGeom>
        </p:spPr>
      </p:pic>
      <p:pic>
        <p:nvPicPr>
          <p:cNvPr id="7" name="Picture 6" descr="Dominican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3048000"/>
            <a:ext cx="1565223" cy="3182620"/>
          </a:xfrm>
          <a:prstGeom prst="rect">
            <a:avLst/>
          </a:prstGeom>
        </p:spPr>
      </p:pic>
      <p:pic>
        <p:nvPicPr>
          <p:cNvPr id="9" name="Content Placeholder 13" descr="LatinAmerican_Argenti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1417" y="3505200"/>
            <a:ext cx="2478369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1799</TotalTime>
  <Words>481</Words>
  <Application>Microsoft Office PowerPoint</Application>
  <PresentationFormat>On-screen Show (4:3)</PresentationFormat>
  <Paragraphs>97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Origin</vt:lpstr>
      <vt:lpstr>Masks of Latin America A Visual Collection by Bob Ibold  </vt:lpstr>
      <vt:lpstr>This presentation will cover…</vt:lpstr>
      <vt:lpstr>Argentina</vt:lpstr>
      <vt:lpstr>Bolivia</vt:lpstr>
      <vt:lpstr>Bolivia</vt:lpstr>
      <vt:lpstr>Brazil</vt:lpstr>
      <vt:lpstr>Colombia</vt:lpstr>
      <vt:lpstr>Cuba</vt:lpstr>
      <vt:lpstr>Dominican Republic</vt:lpstr>
      <vt:lpstr>Ecuador </vt:lpstr>
      <vt:lpstr>Ecuador </vt:lpstr>
      <vt:lpstr>Ecuador </vt:lpstr>
      <vt:lpstr>Guatemala</vt:lpstr>
      <vt:lpstr>Guatemala</vt:lpstr>
      <vt:lpstr>Guatemala</vt:lpstr>
      <vt:lpstr>Guatemala</vt:lpstr>
      <vt:lpstr>Mexico </vt:lpstr>
      <vt:lpstr>Mexico </vt:lpstr>
      <vt:lpstr>Mexico </vt:lpstr>
      <vt:lpstr>Mexico </vt:lpstr>
      <vt:lpstr>Nicaragua</vt:lpstr>
      <vt:lpstr>Panama</vt:lpstr>
      <vt:lpstr>Peru </vt:lpstr>
      <vt:lpstr>Paraguay</vt:lpstr>
      <vt:lpstr>Venezuela</vt:lpstr>
      <vt:lpstr>Acknowledgment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Keira Philipp-Schnurer</dc:creator>
  <cp:lastModifiedBy>Keira Philipp-Schnurer</cp:lastModifiedBy>
  <cp:revision>272</cp:revision>
  <dcterms:created xsi:type="dcterms:W3CDTF">2011-10-19T22:51:35Z</dcterms:created>
  <dcterms:modified xsi:type="dcterms:W3CDTF">2011-11-09T01:22:24Z</dcterms:modified>
</cp:coreProperties>
</file>